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59" r:id="rId9"/>
    <p:sldId id="27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08-Mar-20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08-Mar-20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08-Mar-20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08-Mar-20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08-Mar-20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08-Mar-20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08-Mar-20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08-Mar-20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08-Mar-20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08-Mar-20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08-Mar-20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08-Mar-20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35E1C-4C02-4BFF-9B4E-C4FC1FBAC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55" y="802298"/>
            <a:ext cx="10994316" cy="2541431"/>
          </a:xfrm>
        </p:spPr>
        <p:txBody>
          <a:bodyPr>
            <a:noAutofit/>
          </a:bodyPr>
          <a:lstStyle/>
          <a:p>
            <a:pPr algn="ctr"/>
            <a:r>
              <a:rPr lang="en-GB" sz="4800" dirty="0"/>
              <a:t>Hospital preparedness </a:t>
            </a: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(triage,   surge capacity,   supplies) 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68C765-121A-4D9B-B1B4-B4F35D00C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4176663"/>
            <a:ext cx="8637072" cy="977621"/>
          </a:xfrm>
        </p:spPr>
        <p:txBody>
          <a:bodyPr/>
          <a:lstStyle/>
          <a:p>
            <a:pPr algn="ctr"/>
            <a:r>
              <a:rPr lang="en-US" dirty="0"/>
              <a:t>Dr. K. Ravi Kumar</a:t>
            </a:r>
          </a:p>
          <a:p>
            <a:pPr algn="ctr"/>
            <a:r>
              <a:rPr lang="en-US" dirty="0"/>
              <a:t>Senior Regional director</a:t>
            </a:r>
          </a:p>
        </p:txBody>
      </p:sp>
    </p:spTree>
    <p:extLst>
      <p:ext uri="{BB962C8B-B14F-4D97-AF65-F5344CB8AC3E}">
        <p14:creationId xmlns:p14="http://schemas.microsoft.com/office/powerpoint/2010/main" val="2868200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E20BB7-DB98-4314-8845-6F2969556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136236"/>
            <a:ext cx="11984019" cy="65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0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941A35-7173-4632-91B7-9B69CBEE4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48" y="268458"/>
            <a:ext cx="11897959" cy="632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2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155420-7A96-447D-905D-EB69ADD9F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" y="96818"/>
            <a:ext cx="12095100" cy="67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75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6B9B32-3820-4CBD-B183-3B8DC9C28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38" y="361709"/>
            <a:ext cx="11908715" cy="613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8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E629B4-351C-4BC0-8F45-BDB1F7D68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4" y="144354"/>
            <a:ext cx="11962504" cy="656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6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5DA650-EDF6-4821-964B-1C041B1F1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11" y="161364"/>
            <a:ext cx="11455977" cy="657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35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30377B-041E-4B21-ABFE-38106F9BD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632581"/>
            <a:ext cx="11951746" cy="559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60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095162-A71C-4CA1-B494-B52EBEDDE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38" y="111482"/>
            <a:ext cx="11758108" cy="663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13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3B7BFC-385C-42F2-8DB5-0D0E869A7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6" y="328612"/>
            <a:ext cx="11758109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5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24903F-0A9C-495F-84AB-51F3EB63F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91645"/>
            <a:ext cx="11844169" cy="62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9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6AC17-1B40-4E0D-BF44-BA73BF13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306A5-5351-468A-85BB-786B1ED93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Anticipatory measures</a:t>
            </a:r>
          </a:p>
          <a:p>
            <a:r>
              <a:rPr lang="en-US" sz="2800" dirty="0"/>
              <a:t>Management of the cases</a:t>
            </a:r>
          </a:p>
          <a:p>
            <a:r>
              <a:rPr lang="en-US" sz="2800" dirty="0"/>
              <a:t>Safety of the staff - healthcare workers</a:t>
            </a:r>
          </a:p>
          <a:p>
            <a:r>
              <a:rPr lang="en-US" sz="2800" dirty="0"/>
              <a:t>Safety of the other patients /other people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7924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D64494-D9F6-4DEB-AF7A-56FECA143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532" y="161364"/>
            <a:ext cx="9328935" cy="627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8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82BF63-C1D4-4397-9CDA-D3DCBE5C6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12218"/>
            <a:ext cx="11790381" cy="64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05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AEBB1-0B98-47A6-815E-A58B7C175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73290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8CA1-E8EC-47F4-B691-A995BE50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669279"/>
          </a:xfrm>
        </p:spPr>
        <p:txBody>
          <a:bodyPr/>
          <a:lstStyle/>
          <a:p>
            <a:r>
              <a:rPr lang="en-US" dirty="0"/>
              <a:t>Is safety entitled?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494BD-A6A9-4F92-BD3D-FAD06A8DE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866900"/>
            <a:ext cx="10515599" cy="4019550"/>
          </a:xfrm>
        </p:spPr>
        <p:txBody>
          <a:bodyPr>
            <a:noAutofit/>
          </a:bodyPr>
          <a:lstStyle/>
          <a:p>
            <a:r>
              <a:rPr lang="en-US" sz="2800" dirty="0"/>
              <a:t>Health workers are at the front line of any outbreak response and as such are exposed to hazards that put them at risk of infection </a:t>
            </a:r>
          </a:p>
          <a:p>
            <a:r>
              <a:rPr lang="en-US" sz="2800" dirty="0"/>
              <a:t>Hazards include pathogen exposure, long working hours, psychological distress, fatigue, occupational burnout, stigma, and physical and psychological violence. </a:t>
            </a:r>
          </a:p>
          <a:p>
            <a:r>
              <a:rPr lang="en-US" sz="2800" dirty="0"/>
              <a:t>Understand the rights and responsibilities of health workers, including specific measures needed to protect occupational safety and health. </a:t>
            </a:r>
          </a:p>
        </p:txBody>
      </p:sp>
    </p:spTree>
    <p:extLst>
      <p:ext uri="{BB962C8B-B14F-4D97-AF65-F5344CB8AC3E}">
        <p14:creationId xmlns:p14="http://schemas.microsoft.com/office/powerpoint/2010/main" val="344115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685BB-CE2C-4C13-B4D0-F397120A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rights ? What do we provide?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17CE7-DA37-4DD3-8B12-760805D16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26308"/>
            <a:ext cx="11353800" cy="4775646"/>
          </a:xfrm>
        </p:spPr>
        <p:txBody>
          <a:bodyPr>
            <a:noAutofit/>
          </a:bodyPr>
          <a:lstStyle/>
          <a:p>
            <a:r>
              <a:rPr lang="en-US" sz="2200" dirty="0"/>
              <a:t>Assume overall responsibility to ensure that all necessary preventive and protective measures are taken to minimize occupational safety and health risks; </a:t>
            </a:r>
          </a:p>
          <a:p>
            <a:r>
              <a:rPr lang="en-US" sz="2200" dirty="0"/>
              <a:t>Provide information, instruction and training on occupational safety and health, including; 	</a:t>
            </a:r>
          </a:p>
          <a:p>
            <a:pPr marL="0" lvl="2" indent="0">
              <a:spcBef>
                <a:spcPts val="1000"/>
              </a:spcBef>
              <a:buNone/>
            </a:pPr>
            <a:r>
              <a:rPr lang="en-US" sz="2200" dirty="0"/>
              <a:t>	Refresher training on infection prevention and control (IPC); and </a:t>
            </a:r>
          </a:p>
          <a:p>
            <a:pPr marL="0" indent="0">
              <a:buNone/>
            </a:pPr>
            <a:r>
              <a:rPr lang="en-US" sz="2200" dirty="0"/>
              <a:t>	o Use, putting on, taking off and disposal of personal protective equipment (PPE); </a:t>
            </a:r>
          </a:p>
          <a:p>
            <a:r>
              <a:rPr lang="en-US" sz="2200" dirty="0"/>
              <a:t>Provide adequate IPC and PPE supplies (masks, gloves, goggles, gowns, hand sanitizer, soap and water, cleaning supplies) in sufficient quantity to healthcare or other staff caring for suspected or confirmed </a:t>
            </a:r>
          </a:p>
          <a:p>
            <a:r>
              <a:rPr lang="en-US" sz="2200" dirty="0"/>
              <a:t>Zero-tolerance policies towards workplace violence and harassment.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8609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F0BE-AC9B-4114-B125-26B70E9B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more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5704B-4180-4F69-9AA1-4743CF73E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2015732"/>
            <a:ext cx="10572749" cy="3889768"/>
          </a:xfrm>
        </p:spPr>
        <p:txBody>
          <a:bodyPr>
            <a:normAutofit/>
          </a:bodyPr>
          <a:lstStyle/>
          <a:p>
            <a:r>
              <a:rPr lang="en-US" sz="2800" dirty="0"/>
              <a:t>Familiarize personnel with technical updates on COVID-19 and provide appropriate tools to assess, triage, test and treat patients and to share infection prevention and control information with patients and the public; </a:t>
            </a:r>
          </a:p>
          <a:p>
            <a:r>
              <a:rPr lang="en-US" sz="2800" dirty="0"/>
              <a:t>Right to compensation, rehabilitation and curative services if infected with COVID-19 following exposure in the workplace.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767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58B7E-299D-4DDA-9F2D-67C45218A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should Health workers do 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2969D-4496-49FB-B2C0-9F4660EAC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2015732"/>
            <a:ext cx="10648949" cy="4037749"/>
          </a:xfrm>
        </p:spPr>
        <p:txBody>
          <a:bodyPr>
            <a:noAutofit/>
          </a:bodyPr>
          <a:lstStyle/>
          <a:p>
            <a:r>
              <a:rPr lang="en-US" sz="2800" dirty="0"/>
              <a:t>Use provided protocols to assess, triage and treat patients; </a:t>
            </a:r>
          </a:p>
          <a:p>
            <a:r>
              <a:rPr lang="en-US" sz="2800" dirty="0"/>
              <a:t>Treat patients with respect, compassion and dignity; </a:t>
            </a:r>
          </a:p>
          <a:p>
            <a:r>
              <a:rPr lang="en-US" sz="2800" dirty="0"/>
              <a:t>Maintain patient confidentiality; </a:t>
            </a:r>
          </a:p>
          <a:p>
            <a:r>
              <a:rPr lang="en-US" sz="2800" dirty="0"/>
              <a:t>Put on, use, take off and dispose of personal protective equipment properly; </a:t>
            </a:r>
          </a:p>
          <a:p>
            <a:r>
              <a:rPr lang="en-US" sz="2800" dirty="0"/>
              <a:t>Self-monitor for signs of illness and self-isolate or report illness to managers, if it occurs;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258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8BF0-0CF2-447F-BAB3-73F474FD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require to prepare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904B7-DBE2-4E82-8921-7643598CD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15732"/>
            <a:ext cx="10648949" cy="3450613"/>
          </a:xfrm>
        </p:spPr>
        <p:txBody>
          <a:bodyPr>
            <a:normAutofit/>
          </a:bodyPr>
          <a:lstStyle/>
          <a:p>
            <a:r>
              <a:rPr lang="en-US" sz="2800" dirty="0"/>
              <a:t>Assess training needs, make a training plan and start training;</a:t>
            </a:r>
          </a:p>
          <a:p>
            <a:r>
              <a:rPr lang="en-US" sz="2800" dirty="0"/>
              <a:t>Assess requirement of masks, gloves, PPE, sanitizers etc. and procure;</a:t>
            </a:r>
          </a:p>
          <a:p>
            <a:r>
              <a:rPr lang="en-US" sz="2800" dirty="0"/>
              <a:t>Identify hospitals; </a:t>
            </a:r>
            <a:r>
              <a:rPr lang="en-US" sz="2800"/>
              <a:t>Inspect them;</a:t>
            </a:r>
            <a:endParaRPr lang="en-US" sz="2800" dirty="0"/>
          </a:p>
          <a:p>
            <a:r>
              <a:rPr lang="en-US" sz="2800" dirty="0"/>
              <a:t>Set up isolation facilities;</a:t>
            </a:r>
          </a:p>
        </p:txBody>
      </p:sp>
    </p:spTree>
    <p:extLst>
      <p:ext uri="{BB962C8B-B14F-4D97-AF65-F5344CB8AC3E}">
        <p14:creationId xmlns:p14="http://schemas.microsoft.com/office/powerpoint/2010/main" val="57035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C7576A-3957-400E-B1FA-FBE64EB49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2192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2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0F8254-ED96-4B69-9A5D-4E726E40C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741" y="0"/>
            <a:ext cx="8412480" cy="644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7185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37A7E680EC8B4891C4B64ABFC6CEA0" ma:contentTypeVersion="0" ma:contentTypeDescription="Create a new document." ma:contentTypeScope="" ma:versionID="36a19f537568cf26cd95070d83c2eb94">
  <xsd:schema xmlns:xsd="http://www.w3.org/2001/XMLSchema" xmlns:xs="http://www.w3.org/2001/XMLSchema" xmlns:p="http://schemas.microsoft.com/office/2006/metadata/properties" xmlns:ns2="a4377912-4439-4a3f-9962-3349b75809bd" targetNamespace="http://schemas.microsoft.com/office/2006/metadata/properties" ma:root="true" ma:fieldsID="b66cc08790323bafcbce1bc6bd0bb0af" ns2:_="">
    <xsd:import namespace="a4377912-4439-4a3f-9962-3349b75809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77912-4439-4a3f-9962-3349b75809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4377912-4439-4a3f-9962-3349b75809bd">WSF2252CAUN4-2556-48</_dlc_DocId>
    <_dlc_DocIdUrl xmlns="a4377912-4439-4a3f-9962-3349b75809bd">
      <Url>https://karunadu.karnataka.gov.in/hfw/kannada/_layouts/15/DocIdRedir.aspx?ID=WSF2252CAUN4-2556-48</Url>
      <Description>WSF2252CAUN4-2556-48</Description>
    </_dlc_DocIdUrl>
  </documentManagement>
</p:properties>
</file>

<file path=customXml/itemProps1.xml><?xml version="1.0" encoding="utf-8"?>
<ds:datastoreItem xmlns:ds="http://schemas.openxmlformats.org/officeDocument/2006/customXml" ds:itemID="{F512C316-7834-4629-9E6C-0B225B27618F}"/>
</file>

<file path=customXml/itemProps2.xml><?xml version="1.0" encoding="utf-8"?>
<ds:datastoreItem xmlns:ds="http://schemas.openxmlformats.org/officeDocument/2006/customXml" ds:itemID="{2A4CD71F-ADFF-475B-ADA3-57B7E8C352EE}"/>
</file>

<file path=customXml/itemProps3.xml><?xml version="1.0" encoding="utf-8"?>
<ds:datastoreItem xmlns:ds="http://schemas.openxmlformats.org/officeDocument/2006/customXml" ds:itemID="{E7D03223-E2B5-4C40-B379-16EAB4B3F55F}"/>
</file>

<file path=customXml/itemProps4.xml><?xml version="1.0" encoding="utf-8"?>
<ds:datastoreItem xmlns:ds="http://schemas.openxmlformats.org/officeDocument/2006/customXml" ds:itemID="{45E6585F-79BB-4B52-8AD5-563BFA8F2388}"/>
</file>

<file path=docProps/app.xml><?xml version="1.0" encoding="utf-8"?>
<Properties xmlns="http://schemas.openxmlformats.org/officeDocument/2006/extended-properties" xmlns:vt="http://schemas.openxmlformats.org/officeDocument/2006/docPropsVTypes">
  <Template>{0DC80BA8-E27A-4D6B-96CC-F6EC1BDA1596}tf10001114</Template>
  <TotalTime>1391</TotalTime>
  <Words>403</Words>
  <Application>Microsoft Office PowerPoint</Application>
  <PresentationFormat>Widescreen</PresentationFormat>
  <Paragraphs>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Gill Sans MT</vt:lpstr>
      <vt:lpstr>Gallery</vt:lpstr>
      <vt:lpstr>Hospital preparedness   (triage,   surge capacity,   supplies) </vt:lpstr>
      <vt:lpstr>Issues</vt:lpstr>
      <vt:lpstr>Is safety entitled?</vt:lpstr>
      <vt:lpstr>What are the rights ? What do we provide?</vt:lpstr>
      <vt:lpstr>What more ?</vt:lpstr>
      <vt:lpstr>What should Health workers do ? </vt:lpstr>
      <vt:lpstr>What do we require to prepare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preparedness (including triage, surge capacity, supplies)</dc:title>
  <dc:creator>Ravikumar</dc:creator>
  <cp:lastModifiedBy>Ravikumar</cp:lastModifiedBy>
  <cp:revision>27</cp:revision>
  <dcterms:created xsi:type="dcterms:W3CDTF">2020-03-07T07:10:51Z</dcterms:created>
  <dcterms:modified xsi:type="dcterms:W3CDTF">2020-03-08T06:28:45Z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0x0101002237A7E680EC8B4891C4B64ABFC6CEA0</vt:lpwstr>
  </property>
  <property fmtid="{D5CDD505-2E9C-101B-9397-08002B2CF9AE}" pid="3" name="_dlc_DocIdItemGuid">
    <vt:lpwstr>0a1f4c5b-861c-4ca1-b6a3-a2b70eceeb3c</vt:lpwstr>
  </property>
</Properties>
</file>